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5596" r:id="rId1"/>
  </p:sldMasterIdLst>
  <p:notesMasterIdLst>
    <p:notesMasterId r:id="rId32"/>
  </p:notesMasterIdLst>
  <p:sldIdLst>
    <p:sldId id="256" r:id="rId2"/>
    <p:sldId id="257" r:id="rId3"/>
    <p:sldId id="315" r:id="rId4"/>
    <p:sldId id="258" r:id="rId5"/>
    <p:sldId id="349" r:id="rId6"/>
    <p:sldId id="355" r:id="rId7"/>
    <p:sldId id="358" r:id="rId8"/>
    <p:sldId id="359" r:id="rId9"/>
    <p:sldId id="356" r:id="rId10"/>
    <p:sldId id="357" r:id="rId11"/>
    <p:sldId id="360" r:id="rId12"/>
    <p:sldId id="362" r:id="rId13"/>
    <p:sldId id="361" r:id="rId14"/>
    <p:sldId id="363" r:id="rId15"/>
    <p:sldId id="323" r:id="rId16"/>
    <p:sldId id="348" r:id="rId17"/>
    <p:sldId id="364" r:id="rId18"/>
    <p:sldId id="326" r:id="rId19"/>
    <p:sldId id="365" r:id="rId20"/>
    <p:sldId id="327" r:id="rId21"/>
    <p:sldId id="324" r:id="rId22"/>
    <p:sldId id="366" r:id="rId23"/>
    <p:sldId id="367" r:id="rId24"/>
    <p:sldId id="368" r:id="rId25"/>
    <p:sldId id="329" r:id="rId26"/>
    <p:sldId id="370" r:id="rId27"/>
    <p:sldId id="330" r:id="rId28"/>
    <p:sldId id="369" r:id="rId29"/>
    <p:sldId id="371" r:id="rId30"/>
    <p:sldId id="314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97" autoAdjust="0"/>
    <p:restoredTop sz="88999" autoAdjust="0"/>
  </p:normalViewPr>
  <p:slideViewPr>
    <p:cSldViewPr snapToGrid="0" snapToObjects="1">
      <p:cViewPr varScale="1">
        <p:scale>
          <a:sx n="112" d="100"/>
          <a:sy n="112" d="100"/>
        </p:scale>
        <p:origin x="200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1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84" d="100"/>
          <a:sy n="84" d="100"/>
        </p:scale>
        <p:origin x="3960" y="56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jpeg>
</file>

<file path=ppt/media/image11.jpeg>
</file>

<file path=ppt/media/image12.jpe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D73099-3120-5940-8AB2-A01162125CCC}" type="datetimeFigureOut">
              <a:rPr lang="en-US" smtClean="0"/>
              <a:t>1/8/19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C8D815-0429-444E-81AC-4B605E7EA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02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8D815-0429-444E-81AC-4B605E7EA7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2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8D815-0429-444E-81AC-4B605E7EA70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142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8D815-0429-444E-81AC-4B605E7EA70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509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8D815-0429-444E-81AC-4B605E7EA70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207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8D815-0429-444E-81AC-4B605E7EA70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33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8D815-0429-444E-81AC-4B605E7EA7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55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8D815-0429-444E-81AC-4B605E7EA7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914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0203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0653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8D815-0429-444E-81AC-4B605E7EA70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96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8D815-0429-444E-81AC-4B605E7EA70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34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8D815-0429-444E-81AC-4B605E7EA70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73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8D815-0429-444E-81AC-4B605E7EA70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18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814212053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720993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062816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2049" y="4667003"/>
            <a:ext cx="7772400" cy="73627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98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2513D-E364-5F47-BDDA-7426265954B5}" type="datetime1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Amber Race - @ambertests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01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952321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411378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88428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523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940134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17325742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12633048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65176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97" r:id="rId1"/>
    <p:sldLayoutId id="2147485598" r:id="rId2"/>
    <p:sldLayoutId id="2147485599" r:id="rId3"/>
    <p:sldLayoutId id="2147485600" r:id="rId4"/>
    <p:sldLayoutId id="2147485601" r:id="rId5"/>
    <p:sldLayoutId id="2147485602" r:id="rId6"/>
    <p:sldLayoutId id="2147485603" r:id="rId7"/>
    <p:sldLayoutId id="2147485604" r:id="rId8"/>
    <p:sldLayoutId id="2147485605" r:id="rId9"/>
    <p:sldLayoutId id="2147485606" r:id="rId10"/>
    <p:sldLayoutId id="2147485607" r:id="rId11"/>
    <p:sldLayoutId id="2147485571" r:id="rId12"/>
  </p:sldLayoutIdLst>
  <p:transition>
    <p:fade thruBlk="1"/>
  </p:transition>
  <p:hf sldNum="0" hdr="0" dt="0"/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3001/" TargetMode="External"/><Relationship Id="rId2" Type="http://schemas.openxmlformats.org/officeDocument/2006/relationships/hyperlink" Target="https://github.com/mwinteringham/restful-book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amber-booker.herokuapp.com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ambertests-juiceshop.herokuapp.com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uzzdb-project/fuzzdb/blob/master/attack/sql-injection/detect/xplatform.txt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mbertests/explore-with-postman/blob/master/csv/passwords.csv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mbertests/explore-with-postman" TargetMode="External"/><Relationship Id="rId7" Type="http://schemas.openxmlformats.org/officeDocument/2006/relationships/hyperlink" Target="https://github.com/claudiajs/example-projects/tree/master/graphql-example" TargetMode="External"/><Relationship Id="rId2" Type="http://schemas.openxmlformats.org/officeDocument/2006/relationships/hyperlink" Target="https://restful-booker.herokuapp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raphql.org/" TargetMode="External"/><Relationship Id="rId5" Type="http://schemas.openxmlformats.org/officeDocument/2006/relationships/hyperlink" Target="https://www.owasp.org/index.php/OWASP_Juice_Shop_Project" TargetMode="External"/><Relationship Id="rId4" Type="http://schemas.openxmlformats.org/officeDocument/2006/relationships/hyperlink" Target="https://github.com/fuzzdb-project/fuzzdb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amber.race@outlook.co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hyperlink" Target="https://www.linkedin.com/in/amber-race-test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getpostman.com/" TargetMode="Externa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spotify.com/consol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7600" y="1858054"/>
            <a:ext cx="6819900" cy="2098226"/>
          </a:xfrm>
          <a:solidFill>
            <a:schemeClr val="bg2"/>
          </a:solidFill>
          <a:ln>
            <a:solidFill>
              <a:srgbClr val="4F81BD"/>
            </a:solidFill>
          </a:ln>
        </p:spPr>
        <p:txBody>
          <a:bodyPr anchor="ctr">
            <a:normAutofit/>
          </a:bodyPr>
          <a:lstStyle/>
          <a:p>
            <a:pPr algn="l"/>
            <a:r>
              <a:rPr lang="en-US" sz="4000" b="1" dirty="0"/>
              <a:t>Digging Into your APIs with Exploratory Testing</a:t>
            </a:r>
            <a:br>
              <a:rPr lang="en-US" sz="4000" b="1" dirty="0"/>
            </a:br>
            <a:endParaRPr lang="en-US" sz="4000" i="1" dirty="0">
              <a:solidFill>
                <a:schemeClr val="tx1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3C2FF8B-EF2C-784A-9C18-38B22A8F92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i="1" dirty="0">
                <a:solidFill>
                  <a:schemeClr val="tx1"/>
                </a:solidFill>
              </a:rPr>
              <a:t>Amber Race (@</a:t>
            </a:r>
            <a:r>
              <a:rPr lang="en-US" i="1" dirty="0" err="1">
                <a:solidFill>
                  <a:schemeClr val="tx1"/>
                </a:solidFill>
              </a:rPr>
              <a:t>ambertests</a:t>
            </a:r>
            <a:r>
              <a:rPr lang="en-US" i="1" dirty="0">
                <a:solidFill>
                  <a:schemeClr val="tx1"/>
                </a:solidFill>
              </a:rPr>
              <a:t>)</a:t>
            </a:r>
            <a:br>
              <a:rPr lang="en-US" i="1" dirty="0">
                <a:solidFill>
                  <a:schemeClr val="tx1"/>
                </a:solidFill>
              </a:rPr>
            </a:br>
            <a:r>
              <a:rPr lang="en-US" i="1" dirty="0">
                <a:solidFill>
                  <a:schemeClr val="tx1"/>
                </a:solidFill>
              </a:rPr>
              <a:t>Senior SDET, Big Fish Games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48089" y="2133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905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C9BE97-058A-8148-AB8A-38B6147F6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#2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24E386-FF3A-6447-8AA7-F34C5CA21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Amazon and find the api which shows products based on your search</a:t>
            </a:r>
          </a:p>
          <a:p>
            <a:r>
              <a:rPr lang="en-US" dirty="0"/>
              <a:t>Pull into Postman and determine the minimum number of parameters needed to make the call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364B1D-813F-0147-8EDD-D389E31C7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2260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01460-9DBB-7F4D-8D19-146D9F811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RESTFUL Booker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C9030-40E9-9944-8DBC-F0C732946A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6F05C0-55E2-3B4E-9B1F-77FEBEB84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642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 </a:t>
            </a:r>
            <a:r>
              <a:rPr lang="en-US" dirty="0" err="1"/>
              <a:t>Yer</a:t>
            </a:r>
            <a:r>
              <a:rPr lang="en-US" dirty="0"/>
              <a:t> Samples!</a:t>
            </a: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All code shown in this talk is available on my </a:t>
            </a:r>
            <a:r>
              <a:rPr lang="en-US" dirty="0" err="1"/>
              <a:t>Github</a:t>
            </a:r>
            <a:r>
              <a:rPr lang="en-US" dirty="0"/>
              <a:t>!</a:t>
            </a:r>
            <a:endParaRPr dirty="0"/>
          </a:p>
          <a:p>
            <a:pPr marL="0" lvl="0" indent="0">
              <a:spcBef>
                <a:spcPts val="10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b="1" u="sng" dirty="0">
                <a:solidFill>
                  <a:schemeClr val="tx1"/>
                </a:solidFill>
              </a:rPr>
              <a:t>https://github.com/ambertests/explore-with-postman</a:t>
            </a:r>
            <a:endParaRPr sz="4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845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CC0AD9-7B41-D343-9F62-4C55F63A5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Run Restful Booker Locally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56FE33-1A6A-1642-B0D2-EB7654C6D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the code from </a:t>
            </a:r>
            <a:r>
              <a:rPr lang="en-US" dirty="0">
                <a:hlinkClick r:id="rId2"/>
              </a:rPr>
              <a:t>https://github.com/mwinteringham/restful-booker</a:t>
            </a:r>
            <a:endParaRPr lang="en-US" dirty="0"/>
          </a:p>
          <a:p>
            <a:r>
              <a:rPr lang="en-US" dirty="0"/>
              <a:t>Run ‘</a:t>
            </a:r>
            <a:r>
              <a:rPr lang="en-US" dirty="0" err="1"/>
              <a:t>npm</a:t>
            </a:r>
            <a:r>
              <a:rPr lang="en-US" dirty="0"/>
              <a:t> install’ (requires Node.js)</a:t>
            </a:r>
          </a:p>
          <a:p>
            <a:r>
              <a:rPr lang="en-US" dirty="0"/>
              <a:t>Run ‘</a:t>
            </a:r>
            <a:r>
              <a:rPr lang="en-US" dirty="0" err="1"/>
              <a:t>npm</a:t>
            </a:r>
            <a:r>
              <a:rPr lang="en-US" dirty="0"/>
              <a:t> start’</a:t>
            </a:r>
          </a:p>
          <a:p>
            <a:r>
              <a:rPr lang="en-US" dirty="0"/>
              <a:t>Service runs on </a:t>
            </a:r>
            <a:r>
              <a:rPr lang="en-US" dirty="0">
                <a:hlinkClick r:id="rId3"/>
              </a:rPr>
              <a:t>http://localhost:3001</a:t>
            </a:r>
            <a:endParaRPr lang="en-US" dirty="0"/>
          </a:p>
          <a:p>
            <a:r>
              <a:rPr lang="en-US" dirty="0"/>
              <a:t>Or use the mirror site: </a:t>
            </a:r>
            <a:r>
              <a:rPr lang="en-US" dirty="0">
                <a:hlinkClick r:id="rId4"/>
              </a:rPr>
              <a:t>http://amber-booker.herokuapp.com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160CF3-86DC-9448-B83D-F9B9F6332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739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C9BE97-058A-8148-AB8A-38B6147F6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#3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24E386-FF3A-6447-8AA7-F34C5CA21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Load the </a:t>
            </a:r>
            <a:r>
              <a:rPr lang="en-US" dirty="0" err="1"/>
              <a:t>RestfulBooker</a:t>
            </a:r>
            <a:r>
              <a:rPr lang="en-US" dirty="0"/>
              <a:t> </a:t>
            </a:r>
            <a:r>
              <a:rPr lang="en-US" dirty="0" err="1"/>
              <a:t>Codemash</a:t>
            </a:r>
            <a:r>
              <a:rPr lang="en-US" dirty="0"/>
              <a:t> collection into Postman</a:t>
            </a:r>
          </a:p>
          <a:p>
            <a:r>
              <a:rPr lang="en-US" dirty="0"/>
              <a:t>Set up an one or more environments, either to the main site, the mirror, or your local host</a:t>
            </a:r>
          </a:p>
          <a:p>
            <a:r>
              <a:rPr lang="en-US" dirty="0"/>
              <a:t>Update the collection to use Environments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364B1D-813F-0147-8EDD-D389E31C7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620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 title="Side bar">
            <a:extLst>
              <a:ext uri="{FF2B5EF4-FFF2-40B4-BE49-F238E27FC236}">
                <a16:creationId xmlns:a16="http://schemas.microsoft.com/office/drawing/2014/main" id="{2793B903-AB42-42A0-AE97-93D366679CA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 title="Side bar">
            <a:extLst>
              <a:ext uri="{FF2B5EF4-FFF2-40B4-BE49-F238E27FC236}">
                <a16:creationId xmlns:a16="http://schemas.microsoft.com/office/drawing/2014/main" id="{B9F89C22-0475-4427-B7C8-0269AD40E3E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671" y="685800"/>
            <a:ext cx="3105829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89000"/>
              </a:lnSpc>
            </a:pPr>
            <a:r>
              <a:rPr lang="en-US" dirty="0"/>
              <a:t>Service Test Strategy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9D34C65-1D1D-2E44-885F-7AA65B654D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671" y="2286000"/>
            <a:ext cx="3804328" cy="3581400"/>
          </a:xfr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</a:pPr>
            <a:r>
              <a:rPr lang="en-US" sz="2800" b="1" dirty="0"/>
              <a:t>P – </a:t>
            </a:r>
            <a:r>
              <a:rPr lang="en-US" sz="2800" dirty="0"/>
              <a:t>Parameters</a:t>
            </a: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</a:pPr>
            <a:r>
              <a:rPr lang="en-US" sz="2800" b="1" dirty="0"/>
              <a:t>O – </a:t>
            </a:r>
            <a:r>
              <a:rPr lang="en-US" sz="2800" dirty="0"/>
              <a:t>Output</a:t>
            </a: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</a:pPr>
            <a:r>
              <a:rPr lang="en-US" sz="2800" b="1" dirty="0"/>
              <a:t>I – </a:t>
            </a:r>
            <a:r>
              <a:rPr lang="en-US" sz="2800" dirty="0"/>
              <a:t>Interop</a:t>
            </a: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</a:pPr>
            <a:r>
              <a:rPr lang="en-US" sz="2800" b="1" dirty="0"/>
              <a:t>S – </a:t>
            </a:r>
            <a:r>
              <a:rPr lang="en-US" sz="2800" dirty="0"/>
              <a:t>Security </a:t>
            </a: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</a:pPr>
            <a:r>
              <a:rPr lang="en-US" sz="2800" b="1" dirty="0"/>
              <a:t>E – </a:t>
            </a:r>
            <a:r>
              <a:rPr lang="en-US" sz="2800" dirty="0"/>
              <a:t>Error Handling</a:t>
            </a: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</a:pPr>
            <a:r>
              <a:rPr lang="en-US" sz="2800" b="1" dirty="0"/>
              <a:t>D – </a:t>
            </a:r>
            <a:r>
              <a:rPr lang="en-US" sz="2800" dirty="0"/>
              <a:t>Data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170173" y="6453386"/>
            <a:ext cx="4710622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Amber Race - @ambertests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4194F4-7824-464E-8383-E6326CA5A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454" y="1867276"/>
            <a:ext cx="4698045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422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71002" y="2016617"/>
            <a:ext cx="2456260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86872" y="634028"/>
            <a:ext cx="2456751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41A32E80-C796-C448-B8EB-A3E76B7160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4267" y="2191605"/>
            <a:ext cx="4244416" cy="26739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1CC640-10BB-AF46-9B4E-C8278C88F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8683" y="634029"/>
            <a:ext cx="3353914" cy="69237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 defTabSz="914400"/>
            <a:r>
              <a:rPr lang="en-US" sz="3200" cap="all" dirty="0"/>
              <a:t>Parameters</a:t>
            </a:r>
            <a:br>
              <a:rPr lang="en-US" sz="3200" cap="all" dirty="0"/>
            </a:br>
            <a:br>
              <a:rPr lang="en-US" sz="3200" cap="all" dirty="0"/>
            </a:br>
            <a:endParaRPr lang="en-US" sz="3200" cap="al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C66194-FA48-A34F-97E5-4F2A6B8F1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38040" y="6453386"/>
            <a:ext cx="5267533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Amber Race - @ambertests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AC2FA5-4A1D-9D43-B0F4-92E161024642}"/>
              </a:ext>
            </a:extLst>
          </p:cNvPr>
          <p:cNvSpPr txBox="1"/>
          <p:nvPr/>
        </p:nvSpPr>
        <p:spPr>
          <a:xfrm>
            <a:off x="6113972" y="1574800"/>
            <a:ext cx="228072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The client is always wrong</a:t>
            </a:r>
          </a:p>
          <a:p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Boundaries</a:t>
            </a:r>
          </a:p>
          <a:p>
            <a:pPr>
              <a:spcAft>
                <a:spcPts val="600"/>
              </a:spcAft>
            </a:pPr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Business rules</a:t>
            </a:r>
          </a:p>
        </p:txBody>
      </p:sp>
    </p:spTree>
    <p:extLst>
      <p:ext uri="{BB962C8B-B14F-4D97-AF65-F5344CB8AC3E}">
        <p14:creationId xmlns:p14="http://schemas.microsoft.com/office/powerpoint/2010/main" val="1602418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C9BE97-058A-8148-AB8A-38B6147F6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#4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24E386-FF3A-6447-8AA7-F34C5CA21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at least 5 instances in Restful Booker where parameters are not properly validated</a:t>
            </a:r>
          </a:p>
          <a:p>
            <a:r>
              <a:rPr lang="en-US" dirty="0"/>
              <a:t>Bonus: Discover how you can make a booking with a null value for the name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364B1D-813F-0147-8EDD-D389E31C7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864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49BC34D-9C23-4D6D-8213-1F471AF85B3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F9A0C1C-8ABC-401B-8FE9-AC9327C4C5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71002" y="2016617"/>
            <a:ext cx="2456260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86872" y="634028"/>
            <a:ext cx="2456751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262" y="605747"/>
            <a:ext cx="2516957" cy="10516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/>
            <a:r>
              <a:rPr lang="en-US" sz="4000" cap="all" dirty="0"/>
              <a:t>Output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38040" y="6453386"/>
            <a:ext cx="5267533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Amber Race - @ambertests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3CAAD6-85AA-764E-AEF3-DD89D07FDB4C}"/>
              </a:ext>
            </a:extLst>
          </p:cNvPr>
          <p:cNvSpPr txBox="1"/>
          <p:nvPr/>
        </p:nvSpPr>
        <p:spPr>
          <a:xfrm>
            <a:off x="6113972" y="1574800"/>
            <a:ext cx="2280728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Status codes</a:t>
            </a:r>
          </a:p>
          <a:p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Headers</a:t>
            </a:r>
          </a:p>
          <a:p>
            <a:pPr>
              <a:spcAft>
                <a:spcPts val="600"/>
              </a:spcAft>
            </a:pPr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Logging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539591-67BB-BD44-A05C-ACEFC543D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410" y="1825625"/>
            <a:ext cx="4365286" cy="320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141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C9BE97-058A-8148-AB8A-38B6147F6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#5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24E386-FF3A-6447-8AA7-F34C5CA21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Restful Booker to tell you it is a teapot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364B1D-813F-0147-8EDD-D389E31C7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917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449BC34D-9C23-4D6D-8213-1F471AF85B3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F9A0C1C-8ABC-401B-8FE9-AC9327C4C5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71002" y="2016617"/>
            <a:ext cx="2456260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86872" y="634028"/>
            <a:ext cx="2456751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9F8E99BF-915F-A843-9B22-EA256E69A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267" y="1512498"/>
            <a:ext cx="4244416" cy="40321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39" y="634028"/>
            <a:ext cx="2516957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2700" cap="all" dirty="0"/>
              <a:t>Introduction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938040" y="6453386"/>
            <a:ext cx="5267533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Amber Race - @ambertests</a:t>
            </a:r>
          </a:p>
        </p:txBody>
      </p:sp>
    </p:spTree>
    <p:extLst>
      <p:ext uri="{BB962C8B-B14F-4D97-AF65-F5344CB8AC3E}">
        <p14:creationId xmlns:p14="http://schemas.microsoft.com/office/powerpoint/2010/main" val="1848552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49BC34D-9C23-4D6D-8213-1F471AF85B3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F9A0C1C-8ABC-401B-8FE9-AC9327C4C5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71002" y="2016617"/>
            <a:ext cx="2456260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86872" y="634028"/>
            <a:ext cx="2456751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262" y="564777"/>
            <a:ext cx="2516957" cy="8870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4800" cap="all" dirty="0"/>
              <a:t>Interop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38040" y="6453386"/>
            <a:ext cx="5267533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Amber Race - @ambertests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4E03E4-5BCB-C040-9C4C-17A23895AE8B}"/>
              </a:ext>
            </a:extLst>
          </p:cNvPr>
          <p:cNvSpPr txBox="1"/>
          <p:nvPr/>
        </p:nvSpPr>
        <p:spPr>
          <a:xfrm>
            <a:off x="5997198" y="1685652"/>
            <a:ext cx="2930902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Clients</a:t>
            </a:r>
          </a:p>
          <a:p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/>
          </a:p>
          <a:p>
            <a:pPr>
              <a:spcAft>
                <a:spcPts val="600"/>
              </a:spcAft>
            </a:pPr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Dependencies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393D723-A50C-FD40-BC87-5D1F6A9062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20558" y="1851184"/>
            <a:ext cx="4019550" cy="2981166"/>
          </a:xfrm>
        </p:spPr>
      </p:pic>
    </p:spTree>
    <p:extLst>
      <p:ext uri="{BB962C8B-B14F-4D97-AF65-F5344CB8AC3E}">
        <p14:creationId xmlns:p14="http://schemas.microsoft.com/office/powerpoint/2010/main" val="266503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9D9D6BF1-DFF2-4526-9D13-BF339D8C416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2D170B9C-85A5-4673-981C-DDDBAC51F7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1C82216A-4221-434A-B11C-7E13B4A1FC2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059255" y="744469"/>
            <a:ext cx="2456751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1201531"/>
            <a:ext cx="4205931" cy="81777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defTabSz="914400"/>
            <a:r>
              <a:rPr lang="en-US" sz="6100" cap="all" dirty="0"/>
              <a:t>Security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87538" y="6453386"/>
            <a:ext cx="3218035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r>
              <a:rPr lang="en-US"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Amber Race - @ambertests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B58BA4-BB35-FF4D-B6DD-CF47E2FD62D7}"/>
              </a:ext>
            </a:extLst>
          </p:cNvPr>
          <p:cNvSpPr txBox="1"/>
          <p:nvPr/>
        </p:nvSpPr>
        <p:spPr>
          <a:xfrm>
            <a:off x="4639042" y="2043236"/>
            <a:ext cx="3418936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Authentication and spoofing</a:t>
            </a:r>
          </a:p>
          <a:p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Exposed data</a:t>
            </a:r>
          </a:p>
          <a:p>
            <a:pPr>
              <a:spcAft>
                <a:spcPts val="600"/>
              </a:spcAft>
            </a:pPr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SQL Injection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“Hidden” apis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1309C56-88A5-D445-AAC0-5F200133F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515" y="585093"/>
            <a:ext cx="3962400" cy="5283200"/>
          </a:xfrm>
        </p:spPr>
      </p:pic>
    </p:spTree>
    <p:extLst>
      <p:ext uri="{BB962C8B-B14F-4D97-AF65-F5344CB8AC3E}">
        <p14:creationId xmlns:p14="http://schemas.microsoft.com/office/powerpoint/2010/main" val="1587911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97092-2EBC-414D-896E-3C2E32179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</a:t>
            </a:r>
            <a:r>
              <a:rPr lang="en-US" dirty="0" err="1"/>
              <a:t>BurpSuite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B3FAB-879E-CB41-B8DA-B8CE8AAC3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Open </a:t>
            </a:r>
            <a:r>
              <a:rPr lang="en-US" dirty="0">
                <a:hlinkClick r:id="rId2"/>
              </a:rPr>
              <a:t>http://ambertests-juiceshop.herokuapp.com</a:t>
            </a:r>
            <a:endParaRPr lang="en-US" dirty="0"/>
          </a:p>
          <a:p>
            <a:r>
              <a:rPr lang="en-US" dirty="0"/>
              <a:t>Open a temp project in </a:t>
            </a:r>
            <a:r>
              <a:rPr lang="en-US" dirty="0" err="1"/>
              <a:t>BurpSuite</a:t>
            </a:r>
            <a:r>
              <a:rPr lang="en-US" dirty="0"/>
              <a:t> using defaults</a:t>
            </a:r>
          </a:p>
          <a:p>
            <a:r>
              <a:rPr lang="en-US" dirty="0"/>
              <a:t>In the target tab, clock Paste URL to limit the scope</a:t>
            </a:r>
          </a:p>
          <a:p>
            <a:r>
              <a:rPr lang="en-US" dirty="0"/>
              <a:t>In the Proxy tab, go to Options</a:t>
            </a:r>
          </a:p>
          <a:p>
            <a:r>
              <a:rPr lang="en-US" dirty="0"/>
              <a:t>Export the certificate and install locally – be sure to fully trust it!</a:t>
            </a:r>
          </a:p>
          <a:p>
            <a:r>
              <a:rPr lang="en-US" dirty="0"/>
              <a:t>Set your browser proxy to the same port as Burp</a:t>
            </a:r>
          </a:p>
          <a:p>
            <a:r>
              <a:rPr lang="en-US" dirty="0"/>
              <a:t>Go to the Intercept tab and turn it off</a:t>
            </a:r>
          </a:p>
          <a:p>
            <a:r>
              <a:rPr lang="en-US" dirty="0"/>
              <a:t>Let the spice flow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3CE82B-0D80-1842-8AE9-DB1CCC0FA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Amber Race - @ambertests</a:t>
            </a:r>
          </a:p>
        </p:txBody>
      </p:sp>
    </p:spTree>
    <p:extLst>
      <p:ext uri="{BB962C8B-B14F-4D97-AF65-F5344CB8AC3E}">
        <p14:creationId xmlns:p14="http://schemas.microsoft.com/office/powerpoint/2010/main" val="99440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63388-5DFB-A547-A388-71AB5780C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Burp to do a SQL attack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139D3-4654-9F40-A1D3-F809B5280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the login request and send to Intruder</a:t>
            </a:r>
          </a:p>
          <a:p>
            <a:r>
              <a:rPr lang="en-US" dirty="0"/>
              <a:t>Use Sniper attack</a:t>
            </a:r>
          </a:p>
          <a:p>
            <a:r>
              <a:rPr lang="en-US" dirty="0"/>
              <a:t>Limit attack to just the email field</a:t>
            </a:r>
          </a:p>
          <a:p>
            <a:r>
              <a:rPr lang="en-US" dirty="0"/>
              <a:t>In payloads, select some injection attacks from </a:t>
            </a:r>
            <a:r>
              <a:rPr lang="en-US" dirty="0" err="1"/>
              <a:t>FuzzDB</a:t>
            </a:r>
            <a:r>
              <a:rPr lang="en-US" dirty="0"/>
              <a:t> and paste them into the Payload options (</a:t>
            </a:r>
            <a:r>
              <a:rPr lang="en-US" dirty="0">
                <a:hlinkClick r:id="rId2"/>
              </a:rPr>
              <a:t>https://github.com/fuzzdb-project/fuzzdb/blob/master/attack/sql-injection/detect/xplatform.txt</a:t>
            </a:r>
            <a:r>
              <a:rPr lang="en-US" dirty="0"/>
              <a:t>) </a:t>
            </a:r>
          </a:p>
          <a:p>
            <a:r>
              <a:rPr lang="en-US" dirty="0"/>
              <a:t>Start Attack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222DB6-2B2A-8F41-97FC-846AC89B8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Amber Race - @ambertests</a:t>
            </a:r>
          </a:p>
        </p:txBody>
      </p:sp>
    </p:spTree>
    <p:extLst>
      <p:ext uri="{BB962C8B-B14F-4D97-AF65-F5344CB8AC3E}">
        <p14:creationId xmlns:p14="http://schemas.microsoft.com/office/powerpoint/2010/main" val="25723409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C9BE97-058A-8148-AB8A-38B6147F6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#6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24E386-FF3A-6447-8AA7-F34C5CA21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the admin login credentials using the </a:t>
            </a:r>
            <a:r>
              <a:rPr lang="en-US" dirty="0" err="1"/>
              <a:t>BurpSuite</a:t>
            </a:r>
            <a:r>
              <a:rPr lang="en-US" dirty="0"/>
              <a:t> Intruder, </a:t>
            </a:r>
            <a:r>
              <a:rPr lang="en-US" dirty="0" err="1"/>
              <a:t>FuzzDB</a:t>
            </a:r>
            <a:r>
              <a:rPr lang="en-US" dirty="0"/>
              <a:t>, and the passwords listed here: </a:t>
            </a:r>
            <a:r>
              <a:rPr lang="en-US" dirty="0">
                <a:hlinkClick r:id="rId2"/>
              </a:rPr>
              <a:t>https://github.com/ambertests/explore-with-postman/blob/master/csv/passwords.csv</a:t>
            </a:r>
            <a:r>
              <a:rPr lang="en-US" dirty="0"/>
              <a:t> </a:t>
            </a:r>
          </a:p>
          <a:p>
            <a:r>
              <a:rPr lang="en-US" dirty="0"/>
              <a:t>(Hint, the password starts with “A”)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364B1D-813F-0147-8EDD-D389E31C7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2291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49BC34D-9C23-4D6D-8213-1F471AF85B3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F9A0C1C-8ABC-401B-8FE9-AC9327C4C58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371002" y="2016617"/>
            <a:ext cx="2456260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86872" y="634028"/>
            <a:ext cx="2456751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39" y="634029"/>
            <a:ext cx="2516957" cy="6923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/>
            <a:r>
              <a:rPr lang="en-US" sz="3100" cap="all" dirty="0"/>
              <a:t>Exceptions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38040" y="6453386"/>
            <a:ext cx="5267533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Amber Race - @ambertests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2EF74B-9DBA-7045-9FB9-DE5BC7341AF1}"/>
              </a:ext>
            </a:extLst>
          </p:cNvPr>
          <p:cNvSpPr txBox="1"/>
          <p:nvPr/>
        </p:nvSpPr>
        <p:spPr>
          <a:xfrm>
            <a:off x="6113972" y="1685652"/>
            <a:ext cx="228072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No unhandled exceptions</a:t>
            </a:r>
          </a:p>
          <a:p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Error info, but not too much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CCCBF7-32DC-D946-AEA5-F3380C495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63577" y="2184400"/>
            <a:ext cx="4063785" cy="2209800"/>
          </a:xfrm>
        </p:spPr>
      </p:pic>
    </p:spTree>
    <p:extLst>
      <p:ext uri="{BB962C8B-B14F-4D97-AF65-F5344CB8AC3E}">
        <p14:creationId xmlns:p14="http://schemas.microsoft.com/office/powerpoint/2010/main" val="443671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B65B1-B2E5-B443-8C49-0BFCC146D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#7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613FD-831C-5B4F-90D7-0F9FBC292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 instance in Restful Booker where an error causes data corruption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9A05C7-9950-904D-888C-A6B935C9C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Amber Race - @ambertests</a:t>
            </a:r>
          </a:p>
        </p:txBody>
      </p:sp>
    </p:spTree>
    <p:extLst>
      <p:ext uri="{BB962C8B-B14F-4D97-AF65-F5344CB8AC3E}">
        <p14:creationId xmlns:p14="http://schemas.microsoft.com/office/powerpoint/2010/main" val="5540000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D9D6BF1-DFF2-4526-9D13-BF339D8C4163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D170B9C-85A5-4673-981C-DDDBAC51F74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1C82216A-4221-434A-B11C-7E13B4A1FC2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059255" y="744469"/>
            <a:ext cx="2456751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C259D0E-0B85-214A-88D2-5E4C7717F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372466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0324" y="1371778"/>
            <a:ext cx="4205931" cy="67292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defTabSz="914400"/>
            <a:r>
              <a:rPr lang="en-US" cap="all" dirty="0"/>
              <a:t>Data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87538" y="6453386"/>
            <a:ext cx="3218035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r>
              <a:rPr lang="en-US"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Amber Race - @ambertests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CF43C-45CC-E543-B5FE-6CFD44EAF933}"/>
              </a:ext>
            </a:extLst>
          </p:cNvPr>
          <p:cNvSpPr txBox="1"/>
          <p:nvPr/>
        </p:nvSpPr>
        <p:spPr>
          <a:xfrm>
            <a:off x="4569843" y="2135638"/>
            <a:ext cx="2635729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Updates and replication</a:t>
            </a:r>
          </a:p>
          <a:p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Unicode</a:t>
            </a:r>
          </a:p>
          <a:p>
            <a:pPr>
              <a:spcAft>
                <a:spcPts val="600"/>
              </a:spcAft>
            </a:pPr>
            <a:endParaRPr lang="en-US" sz="2800" dirty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Caching</a:t>
            </a:r>
          </a:p>
        </p:txBody>
      </p:sp>
    </p:spTree>
    <p:extLst>
      <p:ext uri="{BB962C8B-B14F-4D97-AF65-F5344CB8AC3E}">
        <p14:creationId xmlns:p14="http://schemas.microsoft.com/office/powerpoint/2010/main" val="7229386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B88C1-A647-8644-B164-6CEF556FF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#8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4DE67-54BD-D54B-9F75-29658D98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Load the </a:t>
            </a:r>
            <a:r>
              <a:rPr lang="en-US" dirty="0" err="1"/>
              <a:t>GraphQL</a:t>
            </a:r>
            <a:r>
              <a:rPr lang="en-US" dirty="0"/>
              <a:t> collection into Postman</a:t>
            </a:r>
          </a:p>
          <a:p>
            <a:r>
              <a:rPr lang="en-US" dirty="0"/>
              <a:t>Create a new user and the get it back out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BFE578-CF91-3147-BA7C-8ACD9F9F7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Amber Race - @ambertests</a:t>
            </a:r>
          </a:p>
        </p:txBody>
      </p:sp>
    </p:spTree>
    <p:extLst>
      <p:ext uri="{BB962C8B-B14F-4D97-AF65-F5344CB8AC3E}">
        <p14:creationId xmlns:p14="http://schemas.microsoft.com/office/powerpoint/2010/main" val="1709782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6AAAA-F89C-294A-B7DA-AA41F42A1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7E2E8-799A-F54C-B1FE-DF23F8071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Restful </a:t>
            </a:r>
            <a:r>
              <a:rPr lang="en-US" sz="1800" dirty="0" err="1"/>
              <a:t>Boooker</a:t>
            </a:r>
            <a:r>
              <a:rPr lang="en-US" sz="1800" dirty="0"/>
              <a:t>: </a:t>
            </a:r>
            <a:r>
              <a:rPr lang="en-US" sz="1800" dirty="0">
                <a:hlinkClick r:id="rId2"/>
              </a:rPr>
              <a:t>https://restful-booker.herokuapp.com</a:t>
            </a:r>
            <a:r>
              <a:rPr lang="en-US" sz="1800" dirty="0"/>
              <a:t> </a:t>
            </a:r>
          </a:p>
          <a:p>
            <a:r>
              <a:rPr lang="en-US" sz="1800" dirty="0"/>
              <a:t>Workshop materials: </a:t>
            </a:r>
            <a:r>
              <a:rPr lang="en-US" sz="1800" dirty="0">
                <a:hlinkClick r:id="rId3"/>
              </a:rPr>
              <a:t>https://github.com/ambertests/explore-with-postman</a:t>
            </a:r>
            <a:r>
              <a:rPr lang="en-US" sz="1800" dirty="0"/>
              <a:t> </a:t>
            </a:r>
          </a:p>
          <a:p>
            <a:r>
              <a:rPr lang="en-US" sz="1800" dirty="0" err="1"/>
              <a:t>FuzzDB</a:t>
            </a:r>
            <a:r>
              <a:rPr lang="en-US" sz="1800" dirty="0"/>
              <a:t>: </a:t>
            </a:r>
            <a:r>
              <a:rPr lang="en-US" sz="1800" dirty="0">
                <a:hlinkClick r:id="rId4"/>
              </a:rPr>
              <a:t>https://github.com/fuzzdb-project/fuzzdb</a:t>
            </a:r>
            <a:endParaRPr lang="en-US" sz="1800" dirty="0"/>
          </a:p>
          <a:p>
            <a:r>
              <a:rPr lang="en-US" sz="1800" dirty="0"/>
              <a:t>OWASP Juice Shop: </a:t>
            </a:r>
            <a:r>
              <a:rPr lang="en-US" sz="1800" dirty="0">
                <a:hlinkClick r:id="rId5"/>
              </a:rPr>
              <a:t>https://www.owasp.org/index.php/OWASP_Juice_Shop_Project</a:t>
            </a:r>
            <a:endParaRPr lang="en-US" sz="1800" dirty="0"/>
          </a:p>
          <a:p>
            <a:r>
              <a:rPr lang="en-US" sz="1800" dirty="0" err="1"/>
              <a:t>GraphQL</a:t>
            </a:r>
            <a:r>
              <a:rPr lang="en-US" sz="1800" dirty="0"/>
              <a:t>: </a:t>
            </a:r>
            <a:r>
              <a:rPr lang="en-US" sz="1800" dirty="0">
                <a:hlinkClick r:id="rId6"/>
              </a:rPr>
              <a:t>https://graphql.org</a:t>
            </a:r>
            <a:r>
              <a:rPr lang="en-US" sz="1800" dirty="0"/>
              <a:t> </a:t>
            </a:r>
          </a:p>
          <a:p>
            <a:r>
              <a:rPr lang="en-US" sz="1800" dirty="0" err="1"/>
              <a:t>GraphQL</a:t>
            </a:r>
            <a:r>
              <a:rPr lang="en-US" sz="1800" dirty="0"/>
              <a:t> Example: </a:t>
            </a:r>
            <a:r>
              <a:rPr lang="en-US" sz="1800" dirty="0">
                <a:hlinkClick r:id="rId7"/>
              </a:rPr>
              <a:t>https://github.com/claudiajs/example-projects/tree/master/graphql-example</a:t>
            </a:r>
            <a:r>
              <a:rPr lang="en-US" sz="1800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27058C-BBA4-DF4C-A679-FC4C2EA6B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Amber Race - @ambertests</a:t>
            </a:r>
          </a:p>
        </p:txBody>
      </p:sp>
    </p:spTree>
    <p:extLst>
      <p:ext uri="{BB962C8B-B14F-4D97-AF65-F5344CB8AC3E}">
        <p14:creationId xmlns:p14="http://schemas.microsoft.com/office/powerpoint/2010/main" val="3764837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Test at the Service Level?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Amber Race - @ambertests</a:t>
            </a:r>
          </a:p>
        </p:txBody>
      </p:sp>
      <p:pic>
        <p:nvPicPr>
          <p:cNvPr id="7" name="BreakfastMachine.mp4">
            <a:hlinkClick r:id="" action="ppaction://media"/>
            <a:extLst>
              <a:ext uri="{FF2B5EF4-FFF2-40B4-BE49-F238E27FC236}">
                <a16:creationId xmlns:a16="http://schemas.microsoft.com/office/drawing/2014/main" id="{2063AC8E-A14F-5546-A251-4FC25EF8599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6025" y="2286000"/>
            <a:ext cx="6824663" cy="3581400"/>
          </a:xfrm>
        </p:spPr>
      </p:pic>
    </p:spTree>
    <p:extLst>
      <p:ext uri="{BB962C8B-B14F-4D97-AF65-F5344CB8AC3E}">
        <p14:creationId xmlns:p14="http://schemas.microsoft.com/office/powerpoint/2010/main" val="1745045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4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0E2206-E8AA-4BAF-B011-EDB32E45DF9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7E0CB0BD-5B6D-409A-BAF7-F97D58CB1EF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649738" y="1806045"/>
            <a:ext cx="2456260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149" y="1138688"/>
            <a:ext cx="5079301" cy="1848259"/>
          </a:xfrm>
        </p:spPr>
        <p:txBody>
          <a:bodyPr anchor="t">
            <a:normAutofit/>
          </a:bodyPr>
          <a:lstStyle/>
          <a:p>
            <a:pPr algn="ctr"/>
            <a:r>
              <a:rPr lang="en-US" sz="6300" dirty="0"/>
              <a:t>Thank you for attending!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8795" y="1806044"/>
            <a:ext cx="2252604" cy="4408488"/>
          </a:xfrm>
        </p:spPr>
        <p:txBody>
          <a:bodyPr anchor="t">
            <a:normAutofit/>
          </a:bodyPr>
          <a:lstStyle/>
          <a:p>
            <a:r>
              <a:rPr lang="en-US" sz="2400" dirty="0"/>
              <a:t>Email: </a:t>
            </a:r>
            <a:r>
              <a:rPr lang="en-US" sz="2400" dirty="0">
                <a:hlinkClick r:id="rId3"/>
              </a:rPr>
              <a:t>amber.race@outlook.com</a:t>
            </a:r>
            <a:endParaRPr lang="en-US" sz="2400" dirty="0"/>
          </a:p>
          <a:p>
            <a:r>
              <a:rPr lang="en-US" sz="2400" dirty="0"/>
              <a:t>LinkedIn: </a:t>
            </a:r>
            <a:r>
              <a:rPr lang="en-US" sz="2100" dirty="0">
                <a:hlinkClick r:id="rId4"/>
              </a:rPr>
              <a:t>https://www.linkedin.com/in/amber-race-tests</a:t>
            </a:r>
            <a:r>
              <a:rPr lang="en-US" sz="2100" dirty="0"/>
              <a:t> </a:t>
            </a:r>
          </a:p>
          <a:p>
            <a:r>
              <a:rPr lang="en-US" sz="2400" dirty="0"/>
              <a:t>Twitter: </a:t>
            </a:r>
            <a:r>
              <a:rPr lang="en-US" sz="2200" dirty="0"/>
              <a:t>@</a:t>
            </a:r>
            <a:r>
              <a:rPr lang="en-US" sz="2400" dirty="0" err="1"/>
              <a:t>ambertests</a:t>
            </a:r>
            <a:endParaRPr lang="en-US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0173" y="6453386"/>
            <a:ext cx="3935825" cy="404614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/>
              <a:t>Amber Race - @ambertests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F03430-3ED9-EF4E-BA61-A81477076345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4285" y="3225800"/>
            <a:ext cx="24638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174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542925" y="685800"/>
            <a:ext cx="2891700" cy="2157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Exploratory Testing</a:t>
            </a:r>
            <a:endParaRPr sz="4000" dirty="0"/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4692015" y="685801"/>
            <a:ext cx="3909000" cy="5175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1000"/>
              </a:spcBef>
              <a:spcAft>
                <a:spcPts val="200"/>
              </a:spcAft>
              <a:buNone/>
            </a:pPr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2"/>
          </p:nvPr>
        </p:nvSpPr>
        <p:spPr>
          <a:xfrm>
            <a:off x="542925" y="2856344"/>
            <a:ext cx="2891700" cy="3011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500"/>
              </a:spcAft>
              <a:buNone/>
            </a:pPr>
            <a:r>
              <a:rPr lang="en-US" dirty="0"/>
              <a:t>Testing without a pre-set script or set of test steps.</a:t>
            </a:r>
            <a:endParaRPr dirty="0"/>
          </a:p>
        </p:txBody>
      </p:sp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2300" y="303600"/>
            <a:ext cx="4108450" cy="62507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0925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13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4643" y="744469"/>
            <a:ext cx="8005589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5" name="Rectangle 17">
            <a:extLst>
              <a:ext uri="{FF2B5EF4-FFF2-40B4-BE49-F238E27FC236}">
                <a16:creationId xmlns:a16="http://schemas.microsoft.com/office/drawing/2014/main" id="{CB73C468-D875-4A8E-A540-E43BF8232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2866CCC-6990-D047-A1EB-72E8FDB765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3913" y="634028"/>
            <a:ext cx="3598683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6100" cap="all"/>
              <a:t>Postman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B187623-68DD-544E-B54C-8DEB6A5748DC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033913" y="4436462"/>
            <a:ext cx="3598683" cy="179465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300">
                <a:hlinkClick r:id="rId2"/>
              </a:rPr>
              <a:t>www.getpostman.com</a:t>
            </a:r>
            <a:endParaRPr lang="en-US" sz="2300"/>
          </a:p>
        </p:txBody>
      </p:sp>
      <p:sp>
        <p:nvSpPr>
          <p:cNvPr id="26" name="Freeform 6">
            <a:extLst>
              <a:ext uri="{FF2B5EF4-FFF2-40B4-BE49-F238E27FC236}">
                <a16:creationId xmlns:a16="http://schemas.microsoft.com/office/drawing/2014/main" id="{B4734F2F-19FC-4D35-9BDE-5CEAD57D9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270908" y="2016617"/>
            <a:ext cx="2456260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7" name="Freeform 6">
            <a:extLst>
              <a:ext uri="{FF2B5EF4-FFF2-40B4-BE49-F238E27FC236}">
                <a16:creationId xmlns:a16="http://schemas.microsoft.com/office/drawing/2014/main" id="{D97A8A26-FD96-4968-A34A-727382AC7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86872" y="634028"/>
            <a:ext cx="2456751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58792A8-6719-124E-BEAB-6480FD870689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 rotWithShape="1">
          <a:blip r:embed="rId3"/>
          <a:srcRect l="14235" r="60096" b="1"/>
          <a:stretch/>
        </p:blipFill>
        <p:spPr>
          <a:xfrm>
            <a:off x="1506638" y="1333221"/>
            <a:ext cx="2199580" cy="4391574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C76B30-35C3-AE4E-A0AF-4AD627655D53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1938040" y="6453386"/>
            <a:ext cx="5267533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Amber Race - @ambertests</a:t>
            </a:r>
          </a:p>
        </p:txBody>
      </p:sp>
    </p:spTree>
    <p:extLst>
      <p:ext uri="{BB962C8B-B14F-4D97-AF65-F5344CB8AC3E}">
        <p14:creationId xmlns:p14="http://schemas.microsoft.com/office/powerpoint/2010/main" val="2543875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D1A87-91FC-1D41-A456-3743DC8F8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Service APIs In The Wild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27D146-D8D8-EF4E-8DFD-1686115DE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Amber Race - @ambertests</a:t>
            </a:r>
          </a:p>
        </p:txBody>
      </p:sp>
    </p:spTree>
    <p:extLst>
      <p:ext uri="{BB962C8B-B14F-4D97-AF65-F5344CB8AC3E}">
        <p14:creationId xmlns:p14="http://schemas.microsoft.com/office/powerpoint/2010/main" val="3425904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471E5-46F4-A643-BE3E-6C31CFA78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Spotify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D8245-F563-9D45-B7CC-7C9226534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https://developer.spotify.com/console</a:t>
            </a:r>
            <a:endParaRPr lang="en-US" dirty="0"/>
          </a:p>
          <a:p>
            <a:r>
              <a:rPr lang="en-US" dirty="0"/>
              <a:t>Get a generic token</a:t>
            </a:r>
          </a:p>
          <a:p>
            <a:r>
              <a:rPr lang="en-US" dirty="0"/>
              <a:t>Use the Search API to get ids for artists,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Use those ids to get more info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BFF344-B5C5-9644-B976-A8C460F51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Amber Race - @ambertests</a:t>
            </a:r>
          </a:p>
        </p:txBody>
      </p:sp>
    </p:spTree>
    <p:extLst>
      <p:ext uri="{BB962C8B-B14F-4D97-AF65-F5344CB8AC3E}">
        <p14:creationId xmlns:p14="http://schemas.microsoft.com/office/powerpoint/2010/main" val="443848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C9BE97-058A-8148-AB8A-38B6147F6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#1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24E386-FF3A-6447-8AA7-F34C5CA21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Spotify web console to find the name, release date, and length of the top track by your favorite artist.</a:t>
            </a:r>
          </a:p>
          <a:p>
            <a:r>
              <a:rPr lang="en-US" dirty="0"/>
              <a:t>Find out the top track of that artist in Japan (JP)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364B1D-813F-0147-8EDD-D389E31C7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162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4AA7EF-3994-384A-9735-93347817F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Data into Postman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1AF9C-57C9-0C48-A982-D700B1765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B26A286F-9C4F-EF4D-B439-5C8B8E5E0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spcAft>
                <a:spcPts val="200"/>
              </a:spcAft>
              <a:buFont typeface="Wingdings" pitchFamily="2" charset="2"/>
              <a:buChar char="§"/>
            </a:pPr>
            <a:r>
              <a:rPr lang="en-US" dirty="0"/>
              <a:t>Open Developer Tools</a:t>
            </a:r>
          </a:p>
          <a:p>
            <a:pPr marL="342900" indent="-342900">
              <a:spcAft>
                <a:spcPts val="200"/>
              </a:spcAft>
              <a:buFont typeface="Wingdings" pitchFamily="2" charset="2"/>
              <a:buChar char="§"/>
            </a:pPr>
            <a:r>
              <a:rPr lang="en-US" dirty="0"/>
              <a:t>Do things</a:t>
            </a:r>
          </a:p>
          <a:p>
            <a:pPr marL="342900" indent="-342900">
              <a:spcAft>
                <a:spcPts val="200"/>
              </a:spcAft>
              <a:buFont typeface="Wingdings" pitchFamily="2" charset="2"/>
              <a:buChar char="§"/>
            </a:pPr>
            <a:r>
              <a:rPr lang="en-US" dirty="0"/>
              <a:t>Right click the service calls (XHR)</a:t>
            </a:r>
          </a:p>
          <a:p>
            <a:pPr marL="342900" indent="-342900">
              <a:spcAft>
                <a:spcPts val="200"/>
              </a:spcAft>
              <a:buFont typeface="Wingdings" pitchFamily="2" charset="2"/>
              <a:buChar char="§"/>
            </a:pPr>
            <a:r>
              <a:rPr lang="en-US" dirty="0"/>
              <a:t>Copy as </a:t>
            </a:r>
            <a:r>
              <a:rPr lang="en-US" dirty="0" err="1"/>
              <a:t>cURL</a:t>
            </a:r>
            <a:endParaRPr lang="en-US" dirty="0"/>
          </a:p>
          <a:p>
            <a:pPr marL="342900" indent="-342900">
              <a:spcAft>
                <a:spcPts val="200"/>
              </a:spcAft>
              <a:buFont typeface="Wingdings" pitchFamily="2" charset="2"/>
              <a:buChar char="§"/>
            </a:pPr>
            <a:r>
              <a:rPr lang="en-US" dirty="0"/>
              <a:t>Paste into Postman: Import Raw Text</a:t>
            </a:r>
          </a:p>
          <a:p>
            <a:pPr marL="342900" indent="-342900">
              <a:spcAft>
                <a:spcPts val="200"/>
              </a:spcAft>
              <a:buFont typeface="Wingdings" pitchFamily="2" charset="2"/>
              <a:buChar char="§"/>
            </a:pPr>
            <a:r>
              <a:rPr lang="en-US" dirty="0"/>
              <a:t>The same method works in </a:t>
            </a:r>
            <a:r>
              <a:rPr lang="en-US" dirty="0" err="1"/>
              <a:t>Charlesproxy</a:t>
            </a:r>
            <a:r>
              <a:rPr lang="en-US" dirty="0"/>
              <a:t>!</a:t>
            </a:r>
          </a:p>
          <a:p>
            <a:pPr marL="0" indent="0">
              <a:spcAft>
                <a:spcPts val="200"/>
              </a:spcAft>
              <a:buNone/>
            </a:pPr>
            <a:endParaRPr lang="en-US" dirty="0"/>
          </a:p>
          <a:p>
            <a:pPr marL="342900" indent="-342900"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83272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862</Words>
  <Application>Microsoft Macintosh PowerPoint</Application>
  <PresentationFormat>On-screen Show (4:3)</PresentationFormat>
  <Paragraphs>156</Paragraphs>
  <Slides>30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Franklin Gothic Book</vt:lpstr>
      <vt:lpstr>Wingdings</vt:lpstr>
      <vt:lpstr>Crop</vt:lpstr>
      <vt:lpstr>Digging Into your APIs with Exploratory Testing </vt:lpstr>
      <vt:lpstr>Introduction</vt:lpstr>
      <vt:lpstr>Why Test at the Service Level?</vt:lpstr>
      <vt:lpstr>Exploratory Testing</vt:lpstr>
      <vt:lpstr>Postman</vt:lpstr>
      <vt:lpstr>Exploring Service APIs In The Wild</vt:lpstr>
      <vt:lpstr>Spotify API</vt:lpstr>
      <vt:lpstr>Task #1</vt:lpstr>
      <vt:lpstr>Getting Data into Postman </vt:lpstr>
      <vt:lpstr>Task #2</vt:lpstr>
      <vt:lpstr>RESTFUL Booker</vt:lpstr>
      <vt:lpstr>Get Yer Samples!</vt:lpstr>
      <vt:lpstr>How to Run Restful Booker Locally</vt:lpstr>
      <vt:lpstr>Task #3</vt:lpstr>
      <vt:lpstr>Service Test Strategy</vt:lpstr>
      <vt:lpstr>Parameters  </vt:lpstr>
      <vt:lpstr>Task #4</vt:lpstr>
      <vt:lpstr>Output</vt:lpstr>
      <vt:lpstr>Task #5</vt:lpstr>
      <vt:lpstr>Interop</vt:lpstr>
      <vt:lpstr>Security</vt:lpstr>
      <vt:lpstr>Setting up BurpSuite</vt:lpstr>
      <vt:lpstr>Using Burp to do a SQL attack</vt:lpstr>
      <vt:lpstr>Task #6</vt:lpstr>
      <vt:lpstr>Exceptions</vt:lpstr>
      <vt:lpstr>Task #7</vt:lpstr>
      <vt:lpstr>Data</vt:lpstr>
      <vt:lpstr>Task #8</vt:lpstr>
      <vt:lpstr>Resources</vt:lpstr>
      <vt:lpstr>Thank you for attending!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Digging Into your APIs with Exploratory Testing </dc:title>
  <dc:creator>Amber Race</dc:creator>
  <cp:lastModifiedBy>Amber Race</cp:lastModifiedBy>
  <cp:revision>9</cp:revision>
  <dcterms:created xsi:type="dcterms:W3CDTF">2019-01-09T16:14:37Z</dcterms:created>
  <dcterms:modified xsi:type="dcterms:W3CDTF">2019-01-10T03:35:31Z</dcterms:modified>
</cp:coreProperties>
</file>